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Google Sans"/>
      <p:regular r:id="rId18"/>
      <p:bold r:id="rId19"/>
      <p:italic r:id="rId20"/>
      <p:boldItalic r:id="rId21"/>
    </p:embeddedFont>
    <p:embeddedFont>
      <p:font typeface="Work Sa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italic.fntdata"/><Relationship Id="rId22" Type="http://schemas.openxmlformats.org/officeDocument/2006/relationships/font" Target="fonts/WorkSans-regular.fntdata"/><Relationship Id="rId21" Type="http://schemas.openxmlformats.org/officeDocument/2006/relationships/font" Target="fonts/GoogleSans-boldItalic.fntdata"/><Relationship Id="rId24" Type="http://schemas.openxmlformats.org/officeDocument/2006/relationships/font" Target="fonts/WorkSans-italic.fntdata"/><Relationship Id="rId23" Type="http://schemas.openxmlformats.org/officeDocument/2006/relationships/font" Target="fonts/Work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5" Type="http://schemas.openxmlformats.org/officeDocument/2006/relationships/font" Target="fonts/WorkSans-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GoogleSans-bold.fntdata"/><Relationship Id="rId18" Type="http://schemas.openxmlformats.org/officeDocument/2006/relationships/font" Target="fonts/GoogleSans-regular.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4d11347f20_0_37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4d11347f20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263" name="Shape 263"/>
        <p:cNvGrpSpPr/>
        <p:nvPr/>
      </p:nvGrpSpPr>
      <p:grpSpPr>
        <a:xfrm>
          <a:off x="0" y="0"/>
          <a:ext cx="0" cy="0"/>
          <a:chOff x="0" y="0"/>
          <a:chExt cx="0" cy="0"/>
        </a:xfrm>
      </p:grpSpPr>
      <p:sp>
        <p:nvSpPr>
          <p:cNvPr id="264" name="Google Shape;264;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65" name="Google Shape;265;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66" name="Google Shape;266;p12"/>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67" name="Google Shape;267;p12"/>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grpSp>
        <p:nvGrpSpPr>
          <p:cNvPr id="268" name="Google Shape;268;p12"/>
          <p:cNvGrpSpPr/>
          <p:nvPr/>
        </p:nvGrpSpPr>
        <p:grpSpPr>
          <a:xfrm>
            <a:off x="95351" y="1392509"/>
            <a:ext cx="7581691" cy="5901"/>
            <a:chOff x="1890075" y="5241175"/>
            <a:chExt cx="4240556" cy="257700"/>
          </a:xfrm>
        </p:grpSpPr>
        <p:sp>
          <p:nvSpPr>
            <p:cNvPr id="269" name="Google Shape;269;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0" name="Google Shape;270;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1" name="Google Shape;271;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2" name="Google Shape;272;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3" name="Google Shape;273;p12"/>
          <p:cNvGrpSpPr/>
          <p:nvPr/>
        </p:nvGrpSpPr>
        <p:grpSpPr>
          <a:xfrm>
            <a:off x="95351" y="4542984"/>
            <a:ext cx="7581691" cy="5901"/>
            <a:chOff x="1890075" y="5241175"/>
            <a:chExt cx="4240556" cy="257700"/>
          </a:xfrm>
        </p:grpSpPr>
        <p:sp>
          <p:nvSpPr>
            <p:cNvPr id="274" name="Google Shape;27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5" name="Google Shape;27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6" name="Google Shape;27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77" name="Google Shape;27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78" name="Google Shape;278;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79" name="Google Shape;279;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280" name="Google Shape;280;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281" name="Google Shape;281;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282" name="Google Shape;282;p12"/>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83" name="Google Shape;283;p12"/>
          <p:cNvGrpSpPr/>
          <p:nvPr/>
        </p:nvGrpSpPr>
        <p:grpSpPr>
          <a:xfrm>
            <a:off x="95351" y="7514559"/>
            <a:ext cx="7581691" cy="5901"/>
            <a:chOff x="1890075" y="5241175"/>
            <a:chExt cx="4240556" cy="257700"/>
          </a:xfrm>
        </p:grpSpPr>
        <p:sp>
          <p:nvSpPr>
            <p:cNvPr id="284" name="Google Shape;28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5" name="Google Shape;28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6" name="Google Shape;28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87" name="Google Shape;28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88" name="Google Shape;288;p12"/>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289" name="Shape 289"/>
        <p:cNvGrpSpPr/>
        <p:nvPr/>
      </p:nvGrpSpPr>
      <p:grpSpPr>
        <a:xfrm>
          <a:off x="0" y="0"/>
          <a:ext cx="0" cy="0"/>
          <a:chOff x="0" y="0"/>
          <a:chExt cx="0" cy="0"/>
        </a:xfrm>
      </p:grpSpPr>
      <p:sp>
        <p:nvSpPr>
          <p:cNvPr id="290" name="Google Shape;29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291" name="Google Shape;291;p13"/>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292" name="Google Shape;292;p13"/>
          <p:cNvGrpSpPr/>
          <p:nvPr/>
        </p:nvGrpSpPr>
        <p:grpSpPr>
          <a:xfrm>
            <a:off x="-16250" y="9048087"/>
            <a:ext cx="7804900" cy="1072407"/>
            <a:chOff x="-19118" y="4617750"/>
            <a:chExt cx="9182236" cy="548378"/>
          </a:xfrm>
        </p:grpSpPr>
        <p:sp>
          <p:nvSpPr>
            <p:cNvPr id="293" name="Google Shape;293;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294" name="Google Shape;294;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295" name="Shape 29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grpSp>
        <p:nvGrpSpPr>
          <p:cNvPr id="39" name="Google Shape;39;p3"/>
          <p:cNvGrpSpPr/>
          <p:nvPr/>
        </p:nvGrpSpPr>
        <p:grpSpPr>
          <a:xfrm>
            <a:off x="190345" y="900758"/>
            <a:ext cx="7581747" cy="5906"/>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4" name="Google Shape;44;p3"/>
          <p:cNvGrpSpPr/>
          <p:nvPr/>
        </p:nvGrpSpPr>
        <p:grpSpPr>
          <a:xfrm>
            <a:off x="190320" y="931759"/>
            <a:ext cx="7581691" cy="5901"/>
            <a:chOff x="1890075" y="5241175"/>
            <a:chExt cx="4240556" cy="257700"/>
          </a:xfrm>
        </p:grpSpPr>
        <p:sp>
          <p:nvSpPr>
            <p:cNvPr id="45" name="Google Shape;4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6" name="Google Shape;4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7" name="Google Shape;4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9" name="Google Shape;49;p3"/>
          <p:cNvGrpSpPr/>
          <p:nvPr/>
        </p:nvGrpSpPr>
        <p:grpSpPr>
          <a:xfrm>
            <a:off x="172024" y="1163100"/>
            <a:ext cx="2377370" cy="415500"/>
            <a:chOff x="172024" y="1163100"/>
            <a:chExt cx="2377370" cy="415500"/>
          </a:xfrm>
        </p:grpSpPr>
        <p:sp>
          <p:nvSpPr>
            <p:cNvPr id="50" name="Google Shape;50;p3"/>
            <p:cNvSpPr txBox="1"/>
            <p:nvPr/>
          </p:nvSpPr>
          <p:spPr>
            <a:xfrm>
              <a:off x="290394" y="1163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1" name="Google Shape;51;p3"/>
            <p:cNvGrpSpPr/>
            <p:nvPr/>
          </p:nvGrpSpPr>
          <p:grpSpPr>
            <a:xfrm>
              <a:off x="172024" y="1269425"/>
              <a:ext cx="137818" cy="187200"/>
              <a:chOff x="507100" y="1997600"/>
              <a:chExt cx="158375" cy="187200"/>
            </a:xfrm>
          </p:grpSpPr>
          <p:sp>
            <p:nvSpPr>
              <p:cNvPr id="52" name="Google Shape;52;p3"/>
              <p:cNvSpPr/>
              <p:nvPr/>
            </p:nvSpPr>
            <p:spPr>
              <a:xfrm>
                <a:off x="529575" y="1997600"/>
                <a:ext cx="135900" cy="187200"/>
              </a:xfrm>
              <a:prstGeom prst="chevron">
                <a:avLst>
                  <a:gd fmla="val 50000" name="adj"/>
                </a:avLst>
              </a:prstGeom>
              <a:solidFill>
                <a:srgbClr val="4069D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 name="Google Shape;54;p3"/>
          <p:cNvGrpSpPr/>
          <p:nvPr/>
        </p:nvGrpSpPr>
        <p:grpSpPr>
          <a:xfrm>
            <a:off x="190349" y="3276183"/>
            <a:ext cx="2377370" cy="415500"/>
            <a:chOff x="190349" y="3030000"/>
            <a:chExt cx="2377370" cy="415500"/>
          </a:xfrm>
        </p:grpSpPr>
        <p:sp>
          <p:nvSpPr>
            <p:cNvPr id="55" name="Google Shape;55;p3"/>
            <p:cNvSpPr txBox="1"/>
            <p:nvPr/>
          </p:nvSpPr>
          <p:spPr>
            <a:xfrm>
              <a:off x="308719" y="30300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190349" y="3136325"/>
              <a:ext cx="137818" cy="187200"/>
              <a:chOff x="507100" y="1540400"/>
              <a:chExt cx="158375" cy="187200"/>
            </a:xfrm>
          </p:grpSpPr>
          <p:sp>
            <p:nvSpPr>
              <p:cNvPr id="57" name="Google Shape;57;p3"/>
              <p:cNvSpPr/>
              <p:nvPr/>
            </p:nvSpPr>
            <p:spPr>
              <a:xfrm>
                <a:off x="529575" y="1540400"/>
                <a:ext cx="135900" cy="187200"/>
              </a:xfrm>
              <a:prstGeom prst="chevron">
                <a:avLst>
                  <a:gd fmla="val 50000" name="adj"/>
                </a:avLst>
              </a:prstGeom>
              <a:solidFill>
                <a:srgbClr val="DB443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 name="Google Shape;59;p3"/>
          <p:cNvGrpSpPr/>
          <p:nvPr/>
        </p:nvGrpSpPr>
        <p:grpSpPr>
          <a:xfrm>
            <a:off x="172024" y="5389267"/>
            <a:ext cx="2377370" cy="415500"/>
            <a:chOff x="172024" y="5628475"/>
            <a:chExt cx="2377370" cy="415500"/>
          </a:xfrm>
        </p:grpSpPr>
        <p:sp>
          <p:nvSpPr>
            <p:cNvPr id="60" name="Google Shape;60;p3"/>
            <p:cNvSpPr txBox="1"/>
            <p:nvPr/>
          </p:nvSpPr>
          <p:spPr>
            <a:xfrm>
              <a:off x="290394" y="56284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r>
                <a:rPr lang="en" sz="1500">
                  <a:latin typeface="Work Sans"/>
                  <a:ea typeface="Work Sans"/>
                  <a:cs typeface="Work Sans"/>
                  <a:sym typeface="Work Sans"/>
                </a:rPr>
                <a:t> </a:t>
              </a:r>
              <a:endParaRPr sz="1500">
                <a:latin typeface="Work Sans"/>
                <a:ea typeface="Work Sans"/>
                <a:cs typeface="Work Sans"/>
                <a:sym typeface="Work Sans"/>
              </a:endParaRPr>
            </a:p>
          </p:txBody>
        </p:sp>
        <p:grpSp>
          <p:nvGrpSpPr>
            <p:cNvPr id="61" name="Google Shape;61;p3"/>
            <p:cNvGrpSpPr/>
            <p:nvPr/>
          </p:nvGrpSpPr>
          <p:grpSpPr>
            <a:xfrm>
              <a:off x="172024" y="5734800"/>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4" name="Google Shape;64;p3"/>
          <p:cNvSpPr/>
          <p:nvPr>
            <p:ph idx="2" type="pic"/>
          </p:nvPr>
        </p:nvSpPr>
        <p:spPr>
          <a:xfrm>
            <a:off x="3204302" y="1086900"/>
            <a:ext cx="3460800" cy="2845500"/>
          </a:xfrm>
          <a:prstGeom prst="rect">
            <a:avLst/>
          </a:prstGeom>
          <a:noFill/>
          <a:ln cap="flat" cmpd="sng" w="19050">
            <a:solidFill>
              <a:srgbClr val="000000"/>
            </a:solidFill>
            <a:prstDash val="solid"/>
            <a:round/>
            <a:headEnd len="sm" w="sm" type="none"/>
            <a:tailEnd len="sm" w="sm" type="none"/>
          </a:ln>
        </p:spPr>
      </p:sp>
      <p:sp>
        <p:nvSpPr>
          <p:cNvPr id="65" name="Google Shape;65;p3"/>
          <p:cNvSpPr/>
          <p:nvPr>
            <p:ph idx="3" type="pic"/>
          </p:nvPr>
        </p:nvSpPr>
        <p:spPr>
          <a:xfrm>
            <a:off x="4469988" y="4518263"/>
            <a:ext cx="2453400" cy="2398200"/>
          </a:xfrm>
          <a:prstGeom prst="rect">
            <a:avLst/>
          </a:prstGeom>
          <a:noFill/>
          <a:ln cap="flat" cmpd="sng" w="19050">
            <a:solidFill>
              <a:srgbClr val="000000"/>
            </a:solidFill>
            <a:prstDash val="solid"/>
            <a:round/>
            <a:headEnd len="sm" w="sm" type="none"/>
            <a:tailEnd len="sm" w="sm" type="none"/>
          </a:ln>
        </p:spPr>
      </p:sp>
      <p:sp>
        <p:nvSpPr>
          <p:cNvPr id="66" name="Google Shape;66;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67" name="Google Shape;67;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8" name="Google Shape;68;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69" name="Google Shape;69;p3"/>
          <p:cNvGrpSpPr/>
          <p:nvPr/>
        </p:nvGrpSpPr>
        <p:grpSpPr>
          <a:xfrm>
            <a:off x="86238" y="7502350"/>
            <a:ext cx="7599900" cy="2264100"/>
            <a:chOff x="86238" y="7502350"/>
            <a:chExt cx="7599900" cy="2264100"/>
          </a:xfrm>
        </p:grpSpPr>
        <p:sp>
          <p:nvSpPr>
            <p:cNvPr id="70" name="Google Shape;70;p3"/>
            <p:cNvSpPr/>
            <p:nvPr/>
          </p:nvSpPr>
          <p:spPr>
            <a:xfrm>
              <a:off x="86238" y="7502350"/>
              <a:ext cx="7599900" cy="2264100"/>
            </a:xfrm>
            <a:prstGeom prst="rect">
              <a:avLst/>
            </a:prstGeom>
            <a:noFill/>
            <a:ln cap="flat" cmpd="sng" w="38100">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3"/>
            <p:cNvGrpSpPr/>
            <p:nvPr/>
          </p:nvGrpSpPr>
          <p:grpSpPr>
            <a:xfrm>
              <a:off x="172024" y="7502355"/>
              <a:ext cx="6416871" cy="415500"/>
              <a:chOff x="172024" y="7502355"/>
              <a:chExt cx="6416871" cy="415500"/>
            </a:xfrm>
          </p:grpSpPr>
          <p:sp>
            <p:nvSpPr>
              <p:cNvPr id="72" name="Google Shape;7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3" name="Google Shape;73;p3"/>
              <p:cNvGrpSpPr/>
              <p:nvPr/>
            </p:nvGrpSpPr>
            <p:grpSpPr>
              <a:xfrm>
                <a:off x="172024" y="7607808"/>
                <a:ext cx="137818" cy="187200"/>
                <a:chOff x="507100" y="1997600"/>
                <a:chExt cx="158375" cy="187200"/>
              </a:xfrm>
            </p:grpSpPr>
            <p:sp>
              <p:nvSpPr>
                <p:cNvPr id="74" name="Google Shape;7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6" name="Google Shape;76;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56" name="Shape 156"/>
        <p:cNvGrpSpPr/>
        <p:nvPr/>
      </p:nvGrpSpPr>
      <p:grpSpPr>
        <a:xfrm>
          <a:off x="0" y="0"/>
          <a:ext cx="0" cy="0"/>
          <a:chOff x="0" y="0"/>
          <a:chExt cx="0" cy="0"/>
        </a:xfrm>
      </p:grpSpPr>
      <p:grpSp>
        <p:nvGrpSpPr>
          <p:cNvPr id="157" name="Google Shape;157;p9"/>
          <p:cNvGrpSpPr/>
          <p:nvPr/>
        </p:nvGrpSpPr>
        <p:grpSpPr>
          <a:xfrm>
            <a:off x="172055" y="1468890"/>
            <a:ext cx="7434543" cy="62982"/>
            <a:chOff x="1890075" y="5241175"/>
            <a:chExt cx="4240556" cy="257700"/>
          </a:xfrm>
        </p:grpSpPr>
        <p:sp>
          <p:nvSpPr>
            <p:cNvPr id="158" name="Google Shape;15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9" name="Google Shape;15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0" name="Google Shape;16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1" name="Google Shape;16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2" name="Google Shape;16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63" name="Google Shape;163;p9"/>
          <p:cNvGrpSpPr/>
          <p:nvPr/>
        </p:nvGrpSpPr>
        <p:grpSpPr>
          <a:xfrm>
            <a:off x="168930" y="2702615"/>
            <a:ext cx="7434543" cy="62982"/>
            <a:chOff x="1890075" y="5241175"/>
            <a:chExt cx="4240556" cy="257700"/>
          </a:xfrm>
        </p:grpSpPr>
        <p:sp>
          <p:nvSpPr>
            <p:cNvPr id="164" name="Google Shape;16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 name="Google Shape;16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 name="Google Shape;16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7" name="Google Shape;16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168" name="Google Shape;168;p9"/>
          <p:cNvCxnSpPr>
            <a:stCxn id="15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170" name="Google Shape;170;p9"/>
          <p:cNvGrpSpPr/>
          <p:nvPr/>
        </p:nvGrpSpPr>
        <p:grpSpPr>
          <a:xfrm>
            <a:off x="0" y="3413775"/>
            <a:ext cx="3530025" cy="746350"/>
            <a:chOff x="0" y="3156075"/>
            <a:chExt cx="3530025" cy="746350"/>
          </a:xfrm>
        </p:grpSpPr>
        <p:sp>
          <p:nvSpPr>
            <p:cNvPr id="171" name="Google Shape;17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2" name="Google Shape;17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73" name="Google Shape;173;p9"/>
          <p:cNvGrpSpPr/>
          <p:nvPr/>
        </p:nvGrpSpPr>
        <p:grpSpPr>
          <a:xfrm>
            <a:off x="3248850" y="2867100"/>
            <a:ext cx="4936034" cy="746350"/>
            <a:chOff x="0" y="3156075"/>
            <a:chExt cx="3530025" cy="746350"/>
          </a:xfrm>
        </p:grpSpPr>
        <p:sp>
          <p:nvSpPr>
            <p:cNvPr id="174" name="Google Shape;17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5" name="Google Shape;17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76" name="Google Shape;176;p9"/>
          <p:cNvGrpSpPr/>
          <p:nvPr/>
        </p:nvGrpSpPr>
        <p:grpSpPr>
          <a:xfrm>
            <a:off x="3248850" y="7166275"/>
            <a:ext cx="4936034" cy="746350"/>
            <a:chOff x="0" y="3156075"/>
            <a:chExt cx="3530025" cy="746350"/>
          </a:xfrm>
        </p:grpSpPr>
        <p:sp>
          <p:nvSpPr>
            <p:cNvPr id="177" name="Google Shape;17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8" name="Google Shape;17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79" name="Google Shape;17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180" name="Google Shape;18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181" name="Google Shape;18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182" name="Google Shape;182;p9"/>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183" name="Google Shape;183;p9"/>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184" name="Shape 184"/>
        <p:cNvGrpSpPr/>
        <p:nvPr/>
      </p:nvGrpSpPr>
      <p:grpSpPr>
        <a:xfrm>
          <a:off x="0" y="0"/>
          <a:ext cx="0" cy="0"/>
          <a:chOff x="0" y="0"/>
          <a:chExt cx="0" cy="0"/>
        </a:xfrm>
      </p:grpSpPr>
      <p:cxnSp>
        <p:nvCxnSpPr>
          <p:cNvPr id="185" name="Google Shape;185;p10"/>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86" name="Google Shape;186;p10"/>
          <p:cNvCxnSpPr>
            <a:stCxn id="187"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88" name="Google Shape;188;p10"/>
          <p:cNvGrpSpPr/>
          <p:nvPr/>
        </p:nvGrpSpPr>
        <p:grpSpPr>
          <a:xfrm>
            <a:off x="190320" y="900657"/>
            <a:ext cx="7581691" cy="5901"/>
            <a:chOff x="1890075" y="5241175"/>
            <a:chExt cx="4240556" cy="257700"/>
          </a:xfrm>
        </p:grpSpPr>
        <p:sp>
          <p:nvSpPr>
            <p:cNvPr id="187" name="Google Shape;18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9" name="Google Shape;189;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0" name="Google Shape;19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1" name="Google Shape;19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92" name="Google Shape;192;p10"/>
          <p:cNvGrpSpPr/>
          <p:nvPr/>
        </p:nvGrpSpPr>
        <p:grpSpPr>
          <a:xfrm>
            <a:off x="190320" y="931759"/>
            <a:ext cx="7581691" cy="5901"/>
            <a:chOff x="1890075" y="5241175"/>
            <a:chExt cx="4240556" cy="257700"/>
          </a:xfrm>
        </p:grpSpPr>
        <p:sp>
          <p:nvSpPr>
            <p:cNvPr id="193" name="Google Shape;193;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198" name="Google Shape;198;p10"/>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99" name="Google Shape;199;p10"/>
          <p:cNvGrpSpPr/>
          <p:nvPr/>
        </p:nvGrpSpPr>
        <p:grpSpPr>
          <a:xfrm>
            <a:off x="372224" y="1193225"/>
            <a:ext cx="137818" cy="187200"/>
            <a:chOff x="507100" y="1997600"/>
            <a:chExt cx="158375" cy="187200"/>
          </a:xfrm>
        </p:grpSpPr>
        <p:sp>
          <p:nvSpPr>
            <p:cNvPr id="200" name="Google Shape;200;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10"/>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03" name="Google Shape;203;p10"/>
          <p:cNvGrpSpPr/>
          <p:nvPr/>
        </p:nvGrpSpPr>
        <p:grpSpPr>
          <a:xfrm>
            <a:off x="3196549" y="1193225"/>
            <a:ext cx="137818" cy="187200"/>
            <a:chOff x="507100" y="1997600"/>
            <a:chExt cx="158375" cy="187200"/>
          </a:xfrm>
        </p:grpSpPr>
        <p:sp>
          <p:nvSpPr>
            <p:cNvPr id="204" name="Google Shape;204;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10"/>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07" name="Google Shape;207;p10"/>
          <p:cNvGrpSpPr/>
          <p:nvPr/>
        </p:nvGrpSpPr>
        <p:grpSpPr>
          <a:xfrm>
            <a:off x="3196549" y="4016425"/>
            <a:ext cx="137818" cy="187200"/>
            <a:chOff x="507100" y="1997600"/>
            <a:chExt cx="158375" cy="187200"/>
          </a:xfrm>
        </p:grpSpPr>
        <p:sp>
          <p:nvSpPr>
            <p:cNvPr id="208" name="Google Shape;208;p10"/>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0"/>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10"/>
          <p:cNvGrpSpPr/>
          <p:nvPr/>
        </p:nvGrpSpPr>
        <p:grpSpPr>
          <a:xfrm>
            <a:off x="172050" y="4643025"/>
            <a:ext cx="2852450" cy="2183285"/>
            <a:chOff x="404700" y="4541500"/>
            <a:chExt cx="2852450" cy="2183285"/>
          </a:xfrm>
        </p:grpSpPr>
        <p:sp>
          <p:nvSpPr>
            <p:cNvPr id="211" name="Google Shape;211;p10"/>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0"/>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0"/>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214" name="Google Shape;214;p10"/>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0"/>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 name="Google Shape;216;p10"/>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0"/>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0"/>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219" name="Google Shape;219;p10"/>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220" name="Google Shape;220;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21" name="Google Shape;221;p10"/>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22" name="Google Shape;222;p10"/>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23" name="Shape 223"/>
        <p:cNvGrpSpPr/>
        <p:nvPr/>
      </p:nvGrpSpPr>
      <p:grpSpPr>
        <a:xfrm>
          <a:off x="0" y="0"/>
          <a:ext cx="0" cy="0"/>
          <a:chOff x="0" y="0"/>
          <a:chExt cx="0" cy="0"/>
        </a:xfrm>
      </p:grpSpPr>
      <p:sp>
        <p:nvSpPr>
          <p:cNvPr id="224" name="Google Shape;224;p11"/>
          <p:cNvSpPr txBox="1"/>
          <p:nvPr>
            <p:ph idx="1" type="body"/>
          </p:nvPr>
        </p:nvSpPr>
        <p:spPr>
          <a:xfrm>
            <a:off x="438138" y="4143950"/>
            <a:ext cx="3108300" cy="23700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25" name="Google Shape;225;p11"/>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cxnSp>
        <p:nvCxnSpPr>
          <p:cNvPr id="226" name="Google Shape;226;p11"/>
          <p:cNvCxnSpPr/>
          <p:nvPr/>
        </p:nvCxnSpPr>
        <p:spPr>
          <a:xfrm>
            <a:off x="417975" y="1623150"/>
            <a:ext cx="0" cy="8461500"/>
          </a:xfrm>
          <a:prstGeom prst="straightConnector1">
            <a:avLst/>
          </a:prstGeom>
          <a:noFill/>
          <a:ln cap="flat" cmpd="sng" w="9525">
            <a:solidFill>
              <a:srgbClr val="B7B7B7"/>
            </a:solidFill>
            <a:prstDash val="solid"/>
            <a:round/>
            <a:headEnd len="med" w="med" type="none"/>
            <a:tailEnd len="med" w="med" type="none"/>
          </a:ln>
        </p:spPr>
      </p:cxnSp>
      <p:grpSp>
        <p:nvGrpSpPr>
          <p:cNvPr id="227" name="Google Shape;227;p11"/>
          <p:cNvGrpSpPr/>
          <p:nvPr/>
        </p:nvGrpSpPr>
        <p:grpSpPr>
          <a:xfrm>
            <a:off x="404725" y="1529075"/>
            <a:ext cx="6908400" cy="72025"/>
            <a:chOff x="404725" y="1681475"/>
            <a:chExt cx="6908400" cy="72025"/>
          </a:xfrm>
        </p:grpSpPr>
        <p:cxnSp>
          <p:nvCxnSpPr>
            <p:cNvPr id="228" name="Google Shape;228;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29" name="Google Shape;229;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30" name="Google Shape;230;p11"/>
          <p:cNvCxnSpPr/>
          <p:nvPr/>
        </p:nvCxnSpPr>
        <p:spPr>
          <a:xfrm>
            <a:off x="7313125" y="1593600"/>
            <a:ext cx="0" cy="8520600"/>
          </a:xfrm>
          <a:prstGeom prst="straightConnector1">
            <a:avLst/>
          </a:prstGeom>
          <a:noFill/>
          <a:ln cap="flat" cmpd="sng" w="9525">
            <a:solidFill>
              <a:srgbClr val="B7B7B7"/>
            </a:solidFill>
            <a:prstDash val="solid"/>
            <a:round/>
            <a:headEnd len="med" w="med" type="none"/>
            <a:tailEnd len="med" w="med" type="none"/>
          </a:ln>
        </p:spPr>
      </p:cxnSp>
      <p:sp>
        <p:nvSpPr>
          <p:cNvPr id="231" name="Google Shape;231;p11"/>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32" name="Google Shape;232;p11"/>
          <p:cNvSpPr txBox="1"/>
          <p:nvPr>
            <p:ph idx="3"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cxnSp>
        <p:nvCxnSpPr>
          <p:cNvPr id="233" name="Google Shape;233;p11"/>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11"/>
          <p:cNvCxnSpPr/>
          <p:nvPr/>
        </p:nvCxnSpPr>
        <p:spPr>
          <a:xfrm>
            <a:off x="3886200" y="3534350"/>
            <a:ext cx="0" cy="6566700"/>
          </a:xfrm>
          <a:prstGeom prst="straightConnector1">
            <a:avLst/>
          </a:prstGeom>
          <a:noFill/>
          <a:ln cap="flat" cmpd="sng" w="9525">
            <a:solidFill>
              <a:srgbClr val="B7B7B7"/>
            </a:solidFill>
            <a:prstDash val="solid"/>
            <a:round/>
            <a:headEnd len="med" w="med" type="none"/>
            <a:tailEnd len="med" w="med" type="none"/>
          </a:ln>
        </p:spPr>
      </p:cxnSp>
      <p:grpSp>
        <p:nvGrpSpPr>
          <p:cNvPr id="235" name="Google Shape;235;p11"/>
          <p:cNvGrpSpPr/>
          <p:nvPr/>
        </p:nvGrpSpPr>
        <p:grpSpPr>
          <a:xfrm>
            <a:off x="417975" y="1732850"/>
            <a:ext cx="2357775" cy="410125"/>
            <a:chOff x="417975" y="1885250"/>
            <a:chExt cx="2357775" cy="410125"/>
          </a:xfrm>
        </p:grpSpPr>
        <p:sp>
          <p:nvSpPr>
            <p:cNvPr id="236" name="Google Shape;236;p11"/>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11"/>
          <p:cNvGrpSpPr/>
          <p:nvPr/>
        </p:nvGrpSpPr>
        <p:grpSpPr>
          <a:xfrm>
            <a:off x="417975" y="3505200"/>
            <a:ext cx="2357775" cy="410125"/>
            <a:chOff x="265575" y="3352800"/>
            <a:chExt cx="2357775" cy="410125"/>
          </a:xfrm>
        </p:grpSpPr>
        <p:sp>
          <p:nvSpPr>
            <p:cNvPr id="241" name="Google Shape;241;p11"/>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11"/>
          <p:cNvGrpSpPr/>
          <p:nvPr/>
        </p:nvGrpSpPr>
        <p:grpSpPr>
          <a:xfrm>
            <a:off x="3872044" y="3505200"/>
            <a:ext cx="2747987" cy="410125"/>
            <a:chOff x="3567313" y="3200400"/>
            <a:chExt cx="2357775" cy="410125"/>
          </a:xfrm>
        </p:grpSpPr>
        <p:sp>
          <p:nvSpPr>
            <p:cNvPr id="246" name="Google Shape;246;p11"/>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11"/>
          <p:cNvGrpSpPr/>
          <p:nvPr/>
        </p:nvGrpSpPr>
        <p:grpSpPr>
          <a:xfrm>
            <a:off x="417963" y="7359750"/>
            <a:ext cx="2357775" cy="410125"/>
            <a:chOff x="-39237" y="6140550"/>
            <a:chExt cx="2357775" cy="410125"/>
          </a:xfrm>
        </p:grpSpPr>
        <p:sp>
          <p:nvSpPr>
            <p:cNvPr id="251" name="Google Shape;251;p11"/>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11"/>
          <p:cNvSpPr txBox="1"/>
          <p:nvPr/>
        </p:nvSpPr>
        <p:spPr>
          <a:xfrm>
            <a:off x="402100" y="17561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256" name="Google Shape;256;p11"/>
          <p:cNvSpPr txBox="1"/>
          <p:nvPr/>
        </p:nvSpPr>
        <p:spPr>
          <a:xfrm>
            <a:off x="476200" y="35051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257" name="Google Shape;257;p11"/>
          <p:cNvSpPr txBox="1"/>
          <p:nvPr/>
        </p:nvSpPr>
        <p:spPr>
          <a:xfrm>
            <a:off x="476188" y="73647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258" name="Google Shape;258;p11"/>
          <p:cNvSpPr txBox="1"/>
          <p:nvPr/>
        </p:nvSpPr>
        <p:spPr>
          <a:xfrm>
            <a:off x="3848750" y="35052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259" name="Google Shape;259;p11"/>
          <p:cNvSpPr txBox="1"/>
          <p:nvPr>
            <p:ph idx="4" type="body"/>
          </p:nvPr>
        </p:nvSpPr>
        <p:spPr>
          <a:xfrm>
            <a:off x="438150" y="7812750"/>
            <a:ext cx="3108300" cy="22554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0" name="Google Shape;260;p11"/>
          <p:cNvSpPr txBox="1"/>
          <p:nvPr>
            <p:ph idx="5" type="body"/>
          </p:nvPr>
        </p:nvSpPr>
        <p:spPr>
          <a:xfrm>
            <a:off x="3905525" y="4267863"/>
            <a:ext cx="3219000" cy="2604300"/>
          </a:xfrm>
          <a:prstGeom prst="rect">
            <a:avLst/>
          </a:prstGeom>
        </p:spPr>
        <p:txBody>
          <a:bodyPr anchorCtr="0" anchor="t" bIns="91425" lIns="5715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1" name="Google Shape;261;p11"/>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a:spcBef>
                <a:spcPts val="0"/>
              </a:spcBef>
              <a:spcAft>
                <a:spcPts val="0"/>
              </a:spcAft>
              <a:buSzPts val="1100"/>
              <a:buNone/>
              <a:defRPr i="1" sz="11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2" name="Google Shape;262;p11"/>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51" name="Shape 151"/>
        <p:cNvGrpSpPr/>
        <p:nvPr/>
      </p:nvGrpSpPr>
      <p:grpSpPr>
        <a:xfrm>
          <a:off x="0" y="0"/>
          <a:ext cx="0" cy="0"/>
          <a:chOff x="0" y="0"/>
          <a:chExt cx="0" cy="0"/>
        </a:xfrm>
      </p:grpSpPr>
      <p:sp>
        <p:nvSpPr>
          <p:cNvPr id="152" name="Google Shape;15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53" name="Google Shape;15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54" name="Google Shape;15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55" name="Google Shape;15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5"/>
          <p:cNvSpPr txBox="1"/>
          <p:nvPr/>
        </p:nvSpPr>
        <p:spPr>
          <a:xfrm>
            <a:off x="4247488" y="6935775"/>
            <a:ext cx="3080100" cy="562800"/>
          </a:xfrm>
          <a:prstGeom prst="rect">
            <a:avLst/>
          </a:prstGeom>
          <a:noFill/>
          <a:ln>
            <a:noFill/>
          </a:ln>
        </p:spPr>
        <p:txBody>
          <a:bodyPr anchorCtr="0" anchor="t" bIns="91425" lIns="91425" spcFirstLastPara="1" rIns="91425" wrap="square" tIns="91425">
            <a:noAutofit/>
          </a:bodyPr>
          <a:lstStyle/>
          <a:p>
            <a:pPr indent="0" lvl="0" marL="0" rtl="0" algn="ctr">
              <a:lnSpc>
                <a:spcPct val="85000"/>
              </a:lnSpc>
              <a:spcBef>
                <a:spcPts val="0"/>
              </a:spcBef>
              <a:spcAft>
                <a:spcPts val="0"/>
              </a:spcAft>
              <a:buSzPts val="770"/>
              <a:buNone/>
            </a:pPr>
            <a:r>
              <a:t/>
            </a:r>
            <a:endParaRPr i="1" sz="1000">
              <a:solidFill>
                <a:srgbClr val="000000"/>
              </a:solidFill>
              <a:latin typeface="Google Sans"/>
              <a:ea typeface="Google Sans"/>
              <a:cs typeface="Google Sans"/>
              <a:sym typeface="Google Sans"/>
            </a:endParaRPr>
          </a:p>
        </p:txBody>
      </p:sp>
      <p:sp>
        <p:nvSpPr>
          <p:cNvPr id="301" name="Google Shape;301;p15"/>
          <p:cNvSpPr txBox="1"/>
          <p:nvPr/>
        </p:nvSpPr>
        <p:spPr>
          <a:xfrm>
            <a:off x="4160763" y="6838600"/>
            <a:ext cx="3000000" cy="36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t/>
            </a:r>
            <a:endParaRPr b="1"/>
          </a:p>
        </p:txBody>
      </p:sp>
      <p:sp>
        <p:nvSpPr>
          <p:cNvPr id="302" name="Google Shape;302;p15"/>
          <p:cNvSpPr txBox="1"/>
          <p:nvPr/>
        </p:nvSpPr>
        <p:spPr>
          <a:xfrm>
            <a:off x="404725" y="2126238"/>
            <a:ext cx="6862500" cy="132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1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Binomial logistic regression models typically offer flexibility and predictive power, which can be used to inform larger business decisions. Our team sought to build one from the data provided for this project. </a:t>
            </a:r>
            <a:r>
              <a:rPr b="1" lang="en" sz="1100">
                <a:solidFill>
                  <a:schemeClr val="dk1"/>
                </a:solidFill>
                <a:latin typeface="Roboto"/>
                <a:ea typeface="Roboto"/>
                <a:cs typeface="Roboto"/>
                <a:sym typeface="Roboto"/>
              </a:rPr>
              <a:t>This report offers details and key insights from Milestone 5, which impact the future development of the overall project. </a:t>
            </a:r>
            <a:endParaRPr sz="1100">
              <a:solidFill>
                <a:schemeClr val="dk1"/>
              </a:solidFill>
              <a:latin typeface="Roboto"/>
              <a:ea typeface="Roboto"/>
              <a:cs typeface="Roboto"/>
              <a:sym typeface="Roboto"/>
            </a:endParaRPr>
          </a:p>
        </p:txBody>
      </p:sp>
      <p:sp>
        <p:nvSpPr>
          <p:cNvPr id="303" name="Google Shape;303;p15"/>
          <p:cNvSpPr txBox="1"/>
          <p:nvPr/>
        </p:nvSpPr>
        <p:spPr>
          <a:xfrm>
            <a:off x="4326300" y="5195775"/>
            <a:ext cx="258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Google Sans"/>
              <a:ea typeface="Google Sans"/>
              <a:cs typeface="Google Sans"/>
              <a:sym typeface="Google Sans"/>
            </a:endParaRPr>
          </a:p>
        </p:txBody>
      </p:sp>
      <p:grpSp>
        <p:nvGrpSpPr>
          <p:cNvPr id="304" name="Google Shape;304;p15"/>
          <p:cNvGrpSpPr/>
          <p:nvPr/>
        </p:nvGrpSpPr>
        <p:grpSpPr>
          <a:xfrm>
            <a:off x="438150" y="3973875"/>
            <a:ext cx="3415500" cy="3276632"/>
            <a:chOff x="438150" y="3745275"/>
            <a:chExt cx="3415500" cy="3276632"/>
          </a:xfrm>
        </p:grpSpPr>
        <p:sp>
          <p:nvSpPr>
            <p:cNvPr id="305" name="Google Shape;305;p15"/>
            <p:cNvSpPr txBox="1"/>
            <p:nvPr/>
          </p:nvSpPr>
          <p:spPr>
            <a:xfrm>
              <a:off x="438150" y="3745275"/>
              <a:ext cx="341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Roboto"/>
                  <a:ea typeface="Roboto"/>
                  <a:cs typeface="Roboto"/>
                  <a:sym typeface="Roboto"/>
                </a:rPr>
                <a:t>Milestone 5 - Regression Modeling  </a:t>
              </a:r>
              <a:endParaRPr b="1" sz="1200">
                <a:latin typeface="Roboto"/>
                <a:ea typeface="Roboto"/>
                <a:cs typeface="Roboto"/>
                <a:sym typeface="Roboto"/>
              </a:endParaRPr>
            </a:p>
          </p:txBody>
        </p:sp>
        <p:sp>
          <p:nvSpPr>
            <p:cNvPr id="306" name="Google Shape;306;p15"/>
            <p:cNvSpPr txBox="1"/>
            <p:nvPr/>
          </p:nvSpPr>
          <p:spPr>
            <a:xfrm>
              <a:off x="482325" y="4038407"/>
              <a:ext cx="3224100" cy="2983500"/>
            </a:xfrm>
            <a:prstGeom prst="rect">
              <a:avLst/>
            </a:prstGeom>
            <a:noFill/>
            <a:ln>
              <a:noFill/>
            </a:ln>
          </p:spPr>
          <p:txBody>
            <a:bodyPr anchorCtr="0" anchor="t" bIns="91425" lIns="91425" spcFirstLastPara="1" rIns="91425" wrap="square" tIns="91425">
              <a:spAutoFit/>
            </a:bodyPr>
            <a:lstStyle/>
            <a:p>
              <a:pPr indent="-314325" lvl="0" marL="257175" rtl="0" algn="l">
                <a:lnSpc>
                  <a:spcPct val="100000"/>
                </a:lnSpc>
                <a:spcBef>
                  <a:spcPts val="0"/>
                </a:spcBef>
                <a:spcAft>
                  <a:spcPts val="0"/>
                </a:spcAft>
                <a:buNone/>
              </a:pPr>
              <a:r>
                <a:rPr lang="en" sz="1500">
                  <a:solidFill>
                    <a:schemeClr val="dk1"/>
                  </a:solidFill>
                </a:rPr>
                <a:t>🎯 </a:t>
              </a:r>
              <a:r>
                <a:rPr b="1" lang="en" sz="1200">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a:t>
              </a:r>
              <a:r>
                <a:rPr lang="en" sz="1100">
                  <a:solidFill>
                    <a:schemeClr val="dk1"/>
                  </a:solidFill>
                  <a:latin typeface="Roboto"/>
                  <a:ea typeface="Roboto"/>
                  <a:cs typeface="Roboto"/>
                  <a:sym typeface="Roboto"/>
                </a:rPr>
                <a:t>Apply user data to build and analyze a binomial logistic regression model.</a:t>
              </a:r>
              <a:endParaRPr sz="1100">
                <a:solidFill>
                  <a:schemeClr val="dk1"/>
                </a:solidFill>
                <a:latin typeface="Roboto"/>
                <a:ea typeface="Roboto"/>
                <a:cs typeface="Roboto"/>
                <a:sym typeface="Roboto"/>
              </a:endParaRPr>
            </a:p>
            <a:p>
              <a:pPr indent="-314325" lvl="0" marL="257175" rtl="0" algn="l">
                <a:lnSpc>
                  <a:spcPct val="100000"/>
                </a:lnSpc>
                <a:spcBef>
                  <a:spcPts val="700"/>
                </a:spcBef>
                <a:spcAft>
                  <a:spcPts val="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184150" lvl="0" marL="457200" rtl="0" algn="l">
                <a:lnSpc>
                  <a:spcPct val="100000"/>
                </a:lnSpc>
                <a:spcBef>
                  <a:spcPts val="500"/>
                </a:spcBef>
                <a:spcAft>
                  <a:spcPts val="0"/>
                </a:spcAft>
                <a:buClr>
                  <a:schemeClr val="dk1"/>
                </a:buClr>
                <a:buSzPts val="1100"/>
                <a:buFont typeface="Roboto"/>
                <a:buChar char="●"/>
              </a:pPr>
              <a:r>
                <a:rPr lang="en" sz="1100">
                  <a:solidFill>
                    <a:schemeClr val="dk1"/>
                  </a:solidFill>
                  <a:latin typeface="Roboto"/>
                  <a:ea typeface="Roboto"/>
                  <a:cs typeface="Roboto"/>
                  <a:sym typeface="Roboto"/>
                </a:rPr>
                <a:t>Created features of interest to the stakeholders and business scenario</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Assessed features for multicollinearity</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Built the regression model</a:t>
              </a:r>
              <a:endParaRPr sz="1100">
                <a:solidFill>
                  <a:schemeClr val="dk1"/>
                </a:solidFill>
                <a:latin typeface="Roboto"/>
                <a:ea typeface="Roboto"/>
                <a:cs typeface="Roboto"/>
                <a:sym typeface="Roboto"/>
              </a:endParaRPr>
            </a:p>
            <a:p>
              <a:pPr indent="-184150" lvl="0" marL="457200" rtl="0" algn="l">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Evaluated model performance </a:t>
              </a:r>
              <a:endParaRPr sz="1100">
                <a:solidFill>
                  <a:schemeClr val="dk1"/>
                </a:solidFill>
                <a:latin typeface="Roboto"/>
                <a:ea typeface="Roboto"/>
                <a:cs typeface="Roboto"/>
                <a:sym typeface="Roboto"/>
              </a:endParaRPr>
            </a:p>
            <a:p>
              <a:pPr indent="-314325" lvl="0" marL="257175" rtl="0" algn="l">
                <a:lnSpc>
                  <a:spcPct val="100000"/>
                </a:lnSpc>
                <a:spcBef>
                  <a:spcPts val="700"/>
                </a:spcBef>
                <a:spcAft>
                  <a:spcPts val="500"/>
                </a:spcAft>
                <a:buNone/>
              </a:pPr>
              <a:r>
                <a:rPr lang="en" sz="1500">
                  <a:solidFill>
                    <a:schemeClr val="dk1"/>
                  </a:solidFill>
                </a:rPr>
                <a:t>🎯</a:t>
              </a:r>
              <a:r>
                <a:rPr lang="en" sz="1200">
                  <a:solidFill>
                    <a:schemeClr val="dk1"/>
                  </a:solidFill>
                </a:rPr>
                <a:t> </a:t>
              </a:r>
              <a:r>
                <a:rPr b="1" lang="en" sz="1200">
                  <a:solidFill>
                    <a:schemeClr val="dk1"/>
                  </a:solidFill>
                  <a:latin typeface="Roboto"/>
                  <a:ea typeface="Roboto"/>
                  <a:cs typeface="Roboto"/>
                  <a:sym typeface="Roboto"/>
                </a:rPr>
                <a:t>Impact:</a:t>
              </a:r>
              <a:r>
                <a:rPr lang="en" sz="1100">
                  <a:solidFill>
                    <a:schemeClr val="dk1"/>
                  </a:solidFill>
                  <a:latin typeface="Roboto"/>
                  <a:ea typeface="Roboto"/>
                  <a:cs typeface="Roboto"/>
                  <a:sym typeface="Roboto"/>
                </a:rPr>
                <a:t> With enough data, binomial logistic regression model results can reveal important variable relationships and predict binary outcomes, which can inform decisions for marketing and product development, for example. </a:t>
              </a:r>
              <a:endParaRPr sz="1100">
                <a:solidFill>
                  <a:schemeClr val="dk1"/>
                </a:solidFill>
                <a:latin typeface="Roboto"/>
                <a:ea typeface="Roboto"/>
                <a:cs typeface="Roboto"/>
                <a:sym typeface="Roboto"/>
              </a:endParaRPr>
            </a:p>
          </p:txBody>
        </p:sp>
      </p:grpSp>
      <p:sp>
        <p:nvSpPr>
          <p:cNvPr id="307" name="Google Shape;307;p15"/>
          <p:cNvSpPr txBox="1"/>
          <p:nvPr/>
        </p:nvSpPr>
        <p:spPr>
          <a:xfrm>
            <a:off x="3939600" y="6549525"/>
            <a:ext cx="3354900" cy="2479200"/>
          </a:xfrm>
          <a:prstGeom prst="rect">
            <a:avLst/>
          </a:prstGeom>
          <a:noFill/>
          <a:ln>
            <a:noFill/>
          </a:ln>
        </p:spPr>
        <p:txBody>
          <a:bodyPr anchorCtr="0" anchor="t" bIns="91425" lIns="91425" spcFirstLastPara="1" rIns="91425" wrap="square" tIns="91425">
            <a:noAutofit/>
          </a:bodyPr>
          <a:lstStyle/>
          <a:p>
            <a:pPr indent="-184150" lvl="0" marL="142875" rtl="0" algn="l">
              <a:lnSpc>
                <a:spcPct val="100000"/>
              </a:lnSpc>
              <a:spcBef>
                <a:spcPts val="0"/>
              </a:spcBef>
              <a:spcAft>
                <a:spcPts val="0"/>
              </a:spcAft>
              <a:buClr>
                <a:schemeClr val="dk1"/>
              </a:buClr>
              <a:buSzPts val="1100"/>
              <a:buFont typeface="Roboto"/>
              <a:buChar char="●"/>
            </a:pPr>
            <a:r>
              <a:rPr lang="en" sz="1100">
                <a:latin typeface="Roboto"/>
                <a:ea typeface="Roboto"/>
                <a:cs typeface="Roboto"/>
                <a:sym typeface="Roboto"/>
              </a:rPr>
              <a:t>The efficacy of a binomial logistic regression model is determined by accuracy, precision, and recall scores; in particular, </a:t>
            </a:r>
            <a:r>
              <a:rPr b="1" lang="en" sz="1100">
                <a:latin typeface="Roboto"/>
                <a:ea typeface="Roboto"/>
                <a:cs typeface="Roboto"/>
                <a:sym typeface="Roboto"/>
              </a:rPr>
              <a:t>recall is essential to this model as it shows the number of churned users. </a:t>
            </a:r>
            <a:endParaRPr b="1" sz="1100">
              <a:latin typeface="Roboto"/>
              <a:ea typeface="Roboto"/>
              <a:cs typeface="Roboto"/>
              <a:sym typeface="Roboto"/>
            </a:endParaRPr>
          </a:p>
          <a:p>
            <a:pPr indent="-184150" lvl="0" marL="142875" rtl="0" algn="l">
              <a:lnSpc>
                <a:spcPct val="100000"/>
              </a:lnSpc>
              <a:spcBef>
                <a:spcPts val="800"/>
              </a:spcBef>
              <a:spcAft>
                <a:spcPts val="0"/>
              </a:spcAft>
              <a:buClr>
                <a:schemeClr val="dk1"/>
              </a:buClr>
              <a:buSzPts val="1100"/>
              <a:buFont typeface="Roboto"/>
              <a:buChar char="●"/>
            </a:pPr>
            <a:r>
              <a:rPr b="1" lang="en" sz="1100">
                <a:latin typeface="Roboto"/>
                <a:ea typeface="Roboto"/>
                <a:cs typeface="Roboto"/>
                <a:sym typeface="Roboto"/>
              </a:rPr>
              <a:t>The model has mediocre precision (53% of its positive predictions are correct) but very low recall, with only 9% of churned users identified.</a:t>
            </a:r>
            <a:r>
              <a:rPr lang="en" sz="1100">
                <a:latin typeface="Roboto"/>
                <a:ea typeface="Roboto"/>
                <a:cs typeface="Roboto"/>
                <a:sym typeface="Roboto"/>
              </a:rPr>
              <a:t> This means the model makes a lot of false negative predictions and fails to capture users who will churn.</a:t>
            </a:r>
            <a:endParaRPr sz="1100">
              <a:latin typeface="Roboto"/>
              <a:ea typeface="Roboto"/>
              <a:cs typeface="Roboto"/>
              <a:sym typeface="Roboto"/>
            </a:endParaRPr>
          </a:p>
          <a:p>
            <a:pPr indent="-184150" lvl="0" marL="142875" rtl="0" algn="l">
              <a:lnSpc>
                <a:spcPct val="100000"/>
              </a:lnSpc>
              <a:spcBef>
                <a:spcPts val="800"/>
              </a:spcBef>
              <a:spcAft>
                <a:spcPts val="0"/>
              </a:spcAft>
              <a:buClr>
                <a:schemeClr val="dk1"/>
              </a:buClr>
              <a:buSzPts val="1100"/>
              <a:buFont typeface="Roboto"/>
              <a:buChar char="●"/>
            </a:pPr>
            <a:r>
              <a:rPr b="1" lang="en" sz="1100">
                <a:latin typeface="Roboto"/>
                <a:ea typeface="Roboto"/>
                <a:cs typeface="Roboto"/>
                <a:sym typeface="Roboto"/>
              </a:rPr>
              <a:t>Activity_days was by far the most important feature in the model.</a:t>
            </a:r>
            <a:r>
              <a:rPr lang="en" sz="1100">
                <a:latin typeface="Roboto"/>
                <a:ea typeface="Roboto"/>
                <a:cs typeface="Roboto"/>
                <a:sym typeface="Roboto"/>
              </a:rPr>
              <a:t> It had a negative correlation with user churn. </a:t>
            </a:r>
            <a:endParaRPr sz="1100">
              <a:latin typeface="Roboto"/>
              <a:ea typeface="Roboto"/>
              <a:cs typeface="Roboto"/>
              <a:sym typeface="Roboto"/>
            </a:endParaRPr>
          </a:p>
          <a:p>
            <a:pPr indent="-184150" lvl="0" marL="142875" rtl="0" algn="l">
              <a:lnSpc>
                <a:spcPct val="100000"/>
              </a:lnSpc>
              <a:spcBef>
                <a:spcPts val="800"/>
              </a:spcBef>
              <a:spcAft>
                <a:spcPts val="800"/>
              </a:spcAft>
              <a:buClr>
                <a:schemeClr val="dk1"/>
              </a:buClr>
              <a:buSzPts val="1100"/>
              <a:buFont typeface="Roboto"/>
              <a:buChar char="●"/>
            </a:pPr>
            <a:r>
              <a:rPr lang="en" sz="1100">
                <a:latin typeface="Roboto"/>
                <a:ea typeface="Roboto"/>
                <a:cs typeface="Roboto"/>
                <a:sym typeface="Roboto"/>
              </a:rPr>
              <a:t>In previous EDA, user churn rate increased as the values in km_per_driving_day increased. </a:t>
            </a:r>
            <a:r>
              <a:rPr b="1" lang="en" sz="1100">
                <a:latin typeface="Roboto"/>
                <a:ea typeface="Roboto"/>
                <a:cs typeface="Roboto"/>
                <a:sym typeface="Roboto"/>
              </a:rPr>
              <a:t>In the model,</a:t>
            </a:r>
            <a:r>
              <a:rPr b="1" lang="en" sz="1100">
                <a:solidFill>
                  <a:schemeClr val="dk1"/>
                </a:solidFill>
                <a:latin typeface="Roboto"/>
                <a:ea typeface="Roboto"/>
                <a:cs typeface="Roboto"/>
                <a:sym typeface="Roboto"/>
              </a:rPr>
              <a:t> distance driven per day</a:t>
            </a:r>
            <a:r>
              <a:rPr b="1" lang="en" sz="1100">
                <a:latin typeface="Roboto"/>
                <a:ea typeface="Roboto"/>
                <a:cs typeface="Roboto"/>
                <a:sym typeface="Roboto"/>
              </a:rPr>
              <a:t> was the second-least-important variable.</a:t>
            </a:r>
            <a:endParaRPr b="1" sz="1100">
              <a:latin typeface="Roboto"/>
              <a:ea typeface="Roboto"/>
              <a:cs typeface="Roboto"/>
              <a:sym typeface="Roboto"/>
            </a:endParaRPr>
          </a:p>
        </p:txBody>
      </p:sp>
      <p:sp>
        <p:nvSpPr>
          <p:cNvPr id="308" name="Google Shape;308;p15"/>
          <p:cNvSpPr txBox="1"/>
          <p:nvPr/>
        </p:nvSpPr>
        <p:spPr>
          <a:xfrm>
            <a:off x="404725" y="7798200"/>
            <a:ext cx="3448800" cy="2344800"/>
          </a:xfrm>
          <a:prstGeom prst="rect">
            <a:avLst/>
          </a:prstGeom>
          <a:noFill/>
          <a:ln>
            <a:noFill/>
          </a:ln>
        </p:spPr>
        <p:txBody>
          <a:bodyPr anchorCtr="0" anchor="t" bIns="91425" lIns="91425" spcFirstLastPara="1" rIns="91425" wrap="square" tIns="91425">
            <a:spAutoFit/>
          </a:bodyPr>
          <a:lstStyle/>
          <a:p>
            <a:pPr indent="-184150" lvl="0" marL="285750" rtl="0" algn="l">
              <a:spcBef>
                <a:spcPts val="0"/>
              </a:spcBef>
              <a:spcAft>
                <a:spcPts val="0"/>
              </a:spcAft>
              <a:buClr>
                <a:schemeClr val="dk1"/>
              </a:buClr>
              <a:buSzPts val="1100"/>
              <a:buFont typeface="Roboto"/>
              <a:buChar char="➔"/>
            </a:pPr>
            <a:r>
              <a:rPr b="1" lang="en" sz="1100">
                <a:solidFill>
                  <a:schemeClr val="dk1"/>
                </a:solidFill>
                <a:latin typeface="Roboto"/>
                <a:ea typeface="Roboto"/>
                <a:cs typeface="Roboto"/>
                <a:sym typeface="Roboto"/>
              </a:rPr>
              <a:t>Due to the model results, our team recommends using the key insights from this project milestone to guide further exploration. </a:t>
            </a:r>
            <a:endParaRPr sz="1100">
              <a:solidFill>
                <a:schemeClr val="dk1"/>
              </a:solidFill>
              <a:latin typeface="Roboto"/>
              <a:ea typeface="Roboto"/>
              <a:cs typeface="Roboto"/>
              <a:sym typeface="Roboto"/>
            </a:endParaRPr>
          </a:p>
          <a:p>
            <a:pPr indent="-184150" lvl="0" marL="285750" rtl="0" algn="l">
              <a:spcBef>
                <a:spcPts val="1000"/>
              </a:spcBef>
              <a:spcAft>
                <a:spcPts val="1000"/>
              </a:spcAft>
              <a:buClr>
                <a:schemeClr val="dk1"/>
              </a:buClr>
              <a:buSzPts val="1100"/>
              <a:buFont typeface="Roboto"/>
              <a:buChar char="➔"/>
            </a:pPr>
            <a:r>
              <a:rPr b="1" lang="en" sz="1100">
                <a:solidFill>
                  <a:schemeClr val="dk1"/>
                </a:solidFill>
                <a:latin typeface="Roboto"/>
                <a:ea typeface="Roboto"/>
                <a:cs typeface="Roboto"/>
                <a:sym typeface="Roboto"/>
              </a:rPr>
              <a:t>This model should not be used to make significant business decisions; however, it has valuable insights insofar as it demonstrated a great need for additional data (features) that correlates with user churn, and also a possible need to better define the user profile Waze seeks to target in their aim to increase overall growth by preventing monthly user churn on the app. </a:t>
            </a:r>
            <a:endParaRPr sz="1100">
              <a:latin typeface="Roboto"/>
              <a:ea typeface="Roboto"/>
              <a:cs typeface="Roboto"/>
              <a:sym typeface="Roboto"/>
            </a:endParaRPr>
          </a:p>
        </p:txBody>
      </p:sp>
      <p:sp>
        <p:nvSpPr>
          <p:cNvPr id="309" name="Google Shape;309;p15"/>
          <p:cNvSpPr txBox="1"/>
          <p:nvPr>
            <p:ph type="title"/>
          </p:nvPr>
        </p:nvSpPr>
        <p:spPr>
          <a:xfrm>
            <a:off x="343700" y="664425"/>
            <a:ext cx="7290900" cy="38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600"/>
              <a:t>User Churn Project | Regression Modeling Results </a:t>
            </a:r>
            <a:endParaRPr/>
          </a:p>
        </p:txBody>
      </p:sp>
      <p:sp>
        <p:nvSpPr>
          <p:cNvPr id="310" name="Google Shape;310;p15"/>
          <p:cNvSpPr txBox="1"/>
          <p:nvPr/>
        </p:nvSpPr>
        <p:spPr>
          <a:xfrm>
            <a:off x="343700" y="989700"/>
            <a:ext cx="375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a:solidFill>
                  <a:schemeClr val="dk1"/>
                </a:solidFill>
                <a:latin typeface="Roboto"/>
                <a:ea typeface="Roboto"/>
                <a:cs typeface="Roboto"/>
                <a:sym typeface="Roboto"/>
              </a:rPr>
              <a:t>Prepared for: Waze Leadership Team</a:t>
            </a:r>
            <a:endParaRPr>
              <a:solidFill>
                <a:schemeClr val="dk1"/>
              </a:solidFill>
              <a:latin typeface="Roboto"/>
              <a:ea typeface="Roboto"/>
              <a:cs typeface="Roboto"/>
              <a:sym typeface="Roboto"/>
            </a:endParaRPr>
          </a:p>
        </p:txBody>
      </p:sp>
      <p:pic>
        <p:nvPicPr>
          <p:cNvPr id="311" name="Google Shape;311;p15"/>
          <p:cNvPicPr preferRelativeResize="0"/>
          <p:nvPr/>
        </p:nvPicPr>
        <p:blipFill>
          <a:blip r:embed="rId3">
            <a:alphaModFix/>
          </a:blip>
          <a:stretch>
            <a:fillRect/>
          </a:stretch>
        </p:blipFill>
        <p:spPr>
          <a:xfrm>
            <a:off x="5687569" y="101625"/>
            <a:ext cx="1947034" cy="562800"/>
          </a:xfrm>
          <a:prstGeom prst="rect">
            <a:avLst/>
          </a:prstGeom>
          <a:noFill/>
          <a:ln>
            <a:noFill/>
          </a:ln>
        </p:spPr>
      </p:pic>
      <p:pic>
        <p:nvPicPr>
          <p:cNvPr id="312" name="Google Shape;312;p15"/>
          <p:cNvPicPr preferRelativeResize="0"/>
          <p:nvPr/>
        </p:nvPicPr>
        <p:blipFill>
          <a:blip r:embed="rId4">
            <a:alphaModFix/>
          </a:blip>
          <a:stretch>
            <a:fillRect/>
          </a:stretch>
        </p:blipFill>
        <p:spPr>
          <a:xfrm>
            <a:off x="4247494" y="4063448"/>
            <a:ext cx="2581501" cy="2165453"/>
          </a:xfrm>
          <a:prstGeom prst="rect">
            <a:avLst/>
          </a:prstGeom>
          <a:noFill/>
          <a:ln>
            <a:noFill/>
          </a:ln>
        </p:spPr>
      </p:pic>
      <p:sp>
        <p:nvSpPr>
          <p:cNvPr id="313" name="Google Shape;313;p15"/>
          <p:cNvSpPr txBox="1"/>
          <p:nvPr/>
        </p:nvSpPr>
        <p:spPr>
          <a:xfrm>
            <a:off x="4564750" y="6111975"/>
            <a:ext cx="1947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latin typeface="Google Sans"/>
                <a:ea typeface="Google Sans"/>
                <a:cs typeface="Google Sans"/>
                <a:sym typeface="Google Sans"/>
              </a:rPr>
              <a:t>Note:</a:t>
            </a:r>
            <a:r>
              <a:rPr lang="en" sz="800">
                <a:latin typeface="Google Sans"/>
                <a:ea typeface="Google Sans"/>
                <a:cs typeface="Google Sans"/>
                <a:sym typeface="Google Sans"/>
              </a:rPr>
              <a:t> 1 = </a:t>
            </a:r>
            <a:r>
              <a:rPr lang="en" sz="800">
                <a:latin typeface="Google Sans"/>
                <a:ea typeface="Google Sans"/>
                <a:cs typeface="Google Sans"/>
                <a:sym typeface="Google Sans"/>
              </a:rPr>
              <a:t>churned</a:t>
            </a:r>
            <a:r>
              <a:rPr lang="en" sz="800">
                <a:latin typeface="Google Sans"/>
                <a:ea typeface="Google Sans"/>
                <a:cs typeface="Google Sans"/>
                <a:sym typeface="Google Sans"/>
              </a:rPr>
              <a:t> and 0 = retained</a:t>
            </a:r>
            <a:endParaRPr sz="8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